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</p:sldMasterIdLst>
  <p:notesMasterIdLst>
    <p:notesMasterId r:id="rId16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-448" y="-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158BB5-13DE-4F9A-AFF1-ABA9188C26A2}" type="datetimeFigureOut">
              <a:rPr lang="en-US" smtClean="0"/>
              <a:t>12/16/14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1F4DC-EC5D-4800-93BC-018DE0F1F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933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31F4DC-EC5D-4800-93BC-018DE0F1F3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902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31F4DC-EC5D-4800-93BC-018DE0F1F3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369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31F4DC-EC5D-4800-93BC-018DE0F1F3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7707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31F4DC-EC5D-4800-93BC-018DE0F1F3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916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84E55-D212-472F-B1FF-864271E85C31}" type="datetimeFigureOut">
              <a:rPr lang="en-US" smtClean="0"/>
              <a:t>12/16/14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14B6-D57D-48CF-88B6-E8E52C7F503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5302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84E55-D212-472F-B1FF-864271E85C31}" type="datetimeFigureOut">
              <a:rPr lang="en-US" smtClean="0"/>
              <a:t>12/16/14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14B6-D57D-48CF-88B6-E8E52C7F5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444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84E55-D212-472F-B1FF-864271E85C31}" type="datetimeFigureOut">
              <a:rPr lang="en-US" smtClean="0"/>
              <a:t>12/16/14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14B6-D57D-48CF-88B6-E8E52C7F5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313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84E55-D212-472F-B1FF-864271E85C31}" type="datetimeFigureOut">
              <a:rPr lang="en-US" smtClean="0"/>
              <a:t>12/16/14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14B6-D57D-48CF-88B6-E8E52C7F5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891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84E55-D212-472F-B1FF-864271E85C31}" type="datetimeFigureOut">
              <a:rPr lang="en-US" smtClean="0"/>
              <a:t>12/16/14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14B6-D57D-48CF-88B6-E8E52C7F503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7380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84E55-D212-472F-B1FF-864271E85C31}" type="datetimeFigureOut">
              <a:rPr lang="en-US" smtClean="0"/>
              <a:t>12/16/14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14B6-D57D-48CF-88B6-E8E52C7F5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332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84E55-D212-472F-B1FF-864271E85C31}" type="datetimeFigureOut">
              <a:rPr lang="en-US" smtClean="0"/>
              <a:t>12/16/14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14B6-D57D-48CF-88B6-E8E52C7F5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64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84E55-D212-472F-B1FF-864271E85C31}" type="datetimeFigureOut">
              <a:rPr lang="en-US" smtClean="0"/>
              <a:t>12/16/14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14B6-D57D-48CF-88B6-E8E52C7F5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352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84E55-D212-472F-B1FF-864271E85C31}" type="datetimeFigureOut">
              <a:rPr lang="en-US" smtClean="0"/>
              <a:t>12/16/14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14B6-D57D-48CF-88B6-E8E52C7F5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242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7884E55-D212-472F-B1FF-864271E85C31}" type="datetimeFigureOut">
              <a:rPr lang="en-US" smtClean="0"/>
              <a:t>12/16/14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26E14B6-D57D-48CF-88B6-E8E52C7F5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007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84E55-D212-472F-B1FF-864271E85C31}" type="datetimeFigureOut">
              <a:rPr lang="en-US" smtClean="0"/>
              <a:t>12/16/14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14B6-D57D-48CF-88B6-E8E52C7F5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605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7884E55-D212-472F-B1FF-864271E85C31}" type="datetimeFigureOut">
              <a:rPr lang="en-US" smtClean="0"/>
              <a:t>12/16/14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26E14B6-D57D-48CF-88B6-E8E52C7F5034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9381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3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Muon Spin Relaxation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a probe to atomic magnetic structure 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050380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Larmor</a:t>
            </a:r>
            <a:r>
              <a:rPr lang="en-US" dirty="0" smtClean="0"/>
              <a:t> Precession and Relaxation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248286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Once muons are implemented in the lattice site, it will respond to local magnetic field. </a:t>
            </a:r>
          </a:p>
          <a:p>
            <a:r>
              <a:rPr lang="en-US" dirty="0" smtClean="0"/>
              <a:t>Implementation takes ~10 picosecond, depolarization occurs over microseconds</a:t>
            </a:r>
          </a:p>
          <a:p>
            <a:endParaRPr lang="en-US" dirty="0" smtClean="0"/>
          </a:p>
          <a:p>
            <a:r>
              <a:rPr lang="en-US" dirty="0" smtClean="0"/>
              <a:t>Muon spins will relax by aligning parallel and antiparallel to uniform fields or become randomized by local Gaussian field of lattice. </a:t>
            </a:r>
          </a:p>
          <a:p>
            <a:endParaRPr lang="en-US" dirty="0"/>
          </a:p>
          <a:p>
            <a:r>
              <a:rPr lang="en-US" dirty="0" smtClean="0"/>
              <a:t>Time Evolution of Muon Polarization (Generalized to </a:t>
            </a:r>
            <a:r>
              <a:rPr lang="en-US" dirty="0" err="1" smtClean="0"/>
              <a:t>Tranverse</a:t>
            </a:r>
            <a:r>
              <a:rPr lang="en-US" dirty="0" smtClean="0"/>
              <a:t> Field) </a:t>
            </a:r>
          </a:p>
          <a:p>
            <a:endParaRPr lang="en-US" dirty="0" smtClean="0"/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684882" y="4466406"/>
                <a:ext cx="4883196" cy="5203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 xmlns="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𝑑𝑎𝑚𝑝𝑖𝑛𝑔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𝑟𝑒𝑙𝑎𝑥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𝐶𝑜𝑠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𝑙𝑜𝑐𝑎𝑙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4882" y="4466406"/>
                <a:ext cx="4883196" cy="52039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137824" y="5256156"/>
                <a:ext cx="3848374" cy="3916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 xmlns="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𝑙𝑜𝑐𝑎𝑙</m:t>
                        </m:r>
                      </m:sub>
                    </m:sSub>
                  </m:oMath>
                </a14:m>
                <a:r>
                  <a:rPr lang="en-US" dirty="0" smtClean="0"/>
                  <a:t>  Precession Frequency</a:t>
                </a:r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7824" y="5256156"/>
                <a:ext cx="3848374" cy="391646"/>
              </a:xfrm>
              <a:prstGeom prst="rect">
                <a:avLst/>
              </a:prstGeom>
              <a:blipFill rotWithShape="0">
                <a:blip r:embed="rId3"/>
                <a:stretch>
                  <a:fillRect t="-6250" b="-203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0" name="Picture 2" descr="http://upload.wikimedia.org/wikipedia/commons/9/93/Pr%C3%A4zession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566" y="3087166"/>
            <a:ext cx="1853067" cy="3110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203368" y="6089257"/>
            <a:ext cx="52758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Image from http://upload.wikimedia.org/wikipedia/commons/9/93/Pr%C3%A4zession2.png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6039968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Type of Experiments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14350" indent="-514350">
                  <a:buFont typeface="+mj-lt"/>
                  <a:buAutoNum type="romanUcPeriod"/>
                </a:pPr>
                <a:r>
                  <a:rPr lang="en-US" dirty="0" smtClean="0"/>
                  <a:t>Tranverse Field </a:t>
                </a:r>
                <a14:m>
                  <m:oMath xmlns:m="http://schemas.openxmlformats.org/officeDocument/2006/math" xmlns="">
                    <m:r>
                      <m:rPr>
                        <m:sty m:val="p"/>
                      </m:rPr>
                      <a:rPr lang="en-US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μ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SR</m:t>
                    </m:r>
                  </m:oMath>
                </a14:m>
                <a:r>
                  <a:rPr lang="en-US" dirty="0" smtClean="0"/>
                  <a:t>  (with precession)</a:t>
                </a:r>
              </a:p>
              <a:p>
                <a:pPr marL="514350" indent="-514350">
                  <a:buFont typeface="+mj-lt"/>
                  <a:buAutoNum type="romanUcPeriod"/>
                </a:pPr>
                <a:r>
                  <a:rPr lang="en-US" dirty="0" smtClean="0"/>
                  <a:t>Zero Field </a:t>
                </a:r>
                <a14:m>
                  <m:oMath xmlns:m="http://schemas.openxmlformats.org/officeDocument/2006/math" xmlns="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μSR</m:t>
                    </m:r>
                  </m:oMath>
                </a14:m>
                <a:r>
                  <a:rPr lang="en-US" dirty="0" smtClean="0">
                    <a:ea typeface="Cambria Math" panose="02040503050406030204" pitchFamily="18" charset="0"/>
                  </a:rPr>
                  <a:t> (assumed random distribution of nuclear moments in sample)</a:t>
                </a:r>
              </a:p>
              <a:p>
                <a:pPr marL="514350" indent="-514350">
                  <a:buFont typeface="+mj-lt"/>
                  <a:buAutoNum type="romanUcPeriod"/>
                </a:pPr>
                <a:r>
                  <a:rPr lang="en-US" dirty="0" smtClean="0"/>
                  <a:t>Longitudinal Field </a:t>
                </a:r>
                <a14:m>
                  <m:oMath xmlns:m="http://schemas.openxmlformats.org/officeDocument/2006/math" xmlns="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μSR</m:t>
                    </m:r>
                  </m:oMath>
                </a14:m>
                <a:r>
                  <a:rPr lang="en-US" dirty="0" smtClean="0"/>
                  <a:t> (forward and backward relaxation) </a:t>
                </a: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smtClean="0"/>
                  <a:t>We talk about </a:t>
                </a:r>
                <a:r>
                  <a:rPr lang="en-US" dirty="0" err="1" smtClean="0"/>
                  <a:t>Tranverse</a:t>
                </a:r>
                <a:r>
                  <a:rPr lang="en-US" dirty="0" smtClean="0"/>
                  <a:t> Field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576" t="-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Arrow 3"/>
          <p:cNvSpPr/>
          <p:nvPr/>
        </p:nvSpPr>
        <p:spPr>
          <a:xfrm>
            <a:off x="4549140" y="4568018"/>
            <a:ext cx="1540042" cy="30079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be 4"/>
          <p:cNvSpPr/>
          <p:nvPr/>
        </p:nvSpPr>
        <p:spPr>
          <a:xfrm>
            <a:off x="8200724" y="4288055"/>
            <a:ext cx="878305" cy="794084"/>
          </a:xfrm>
          <a:prstGeom prst="cub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33860" y="3501100"/>
            <a:ext cx="132348" cy="23679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p Arrow 7"/>
          <p:cNvSpPr/>
          <p:nvPr/>
        </p:nvSpPr>
        <p:spPr>
          <a:xfrm rot="16200000">
            <a:off x="3256046" y="4350515"/>
            <a:ext cx="292963" cy="72796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</a:t>
            </a:r>
            <a:endParaRPr lang="en-US" dirty="0"/>
          </a:p>
        </p:txBody>
      </p:sp>
      <p:sp>
        <p:nvSpPr>
          <p:cNvPr id="10" name="Curved Up Arrow 9"/>
          <p:cNvSpPr/>
          <p:nvPr/>
        </p:nvSpPr>
        <p:spPr>
          <a:xfrm flipH="1">
            <a:off x="3446072" y="4827681"/>
            <a:ext cx="816792" cy="477653"/>
          </a:xfrm>
          <a:prstGeom prst="curved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Oval 8"/>
              <p:cNvSpPr/>
              <p:nvPr/>
            </p:nvSpPr>
            <p:spPr>
              <a:xfrm>
                <a:off x="3668276" y="4408219"/>
                <a:ext cx="612559" cy="61256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 xmlns="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Oval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8276" y="4408219"/>
                <a:ext cx="612559" cy="612560"/>
              </a:xfrm>
              <a:prstGeom prst="ellipse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5974805" y="5963120"/>
            <a:ext cx="1850457" cy="375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Positron Detector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 flipH="1" flipV="1">
            <a:off x="7225927" y="3951019"/>
            <a:ext cx="808580" cy="4572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7132425" y="4288055"/>
            <a:ext cx="902082" cy="30529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7132425" y="4709576"/>
            <a:ext cx="902082" cy="984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8221015" y="3501100"/>
            <a:ext cx="29974" cy="22475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 flipV="1">
            <a:off x="8387194" y="3501100"/>
            <a:ext cx="29974" cy="22475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 flipV="1">
            <a:off x="8545585" y="3501100"/>
            <a:ext cx="29974" cy="22475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 flipV="1">
            <a:off x="8710591" y="3501100"/>
            <a:ext cx="29974" cy="22475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 flipV="1">
            <a:off x="8880484" y="3501100"/>
            <a:ext cx="29974" cy="22475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 flipV="1">
            <a:off x="9075999" y="3501100"/>
            <a:ext cx="29974" cy="22475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7301058" y="4909937"/>
            <a:ext cx="733449" cy="29144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9105973" y="4524910"/>
            <a:ext cx="1720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Sample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8047842" y="5714662"/>
            <a:ext cx="2127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Transverse external B-field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3877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Tranverse Field </a:t>
                </a:r>
                <a14:m>
                  <m:oMath xmlns:m="http://schemas.openxmlformats.org/officeDocument/2006/math" xmlns="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μSR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727" b="-231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Since muons are implanted uniformly in sample, direction &amp; signal strength of positron emission can tell us the local microscopic field strength and field distribution of our sample.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4549140" y="4568018"/>
            <a:ext cx="1540042" cy="30079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be 4"/>
          <p:cNvSpPr/>
          <p:nvPr/>
        </p:nvSpPr>
        <p:spPr>
          <a:xfrm>
            <a:off x="8200724" y="4288055"/>
            <a:ext cx="878305" cy="794084"/>
          </a:xfrm>
          <a:prstGeom prst="cub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33860" y="3501100"/>
            <a:ext cx="132348" cy="23679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p Arrow 7"/>
          <p:cNvSpPr/>
          <p:nvPr/>
        </p:nvSpPr>
        <p:spPr>
          <a:xfrm rot="16200000">
            <a:off x="3256046" y="4350515"/>
            <a:ext cx="292963" cy="72796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</a:t>
            </a:r>
            <a:endParaRPr lang="en-US" dirty="0"/>
          </a:p>
        </p:txBody>
      </p:sp>
      <p:sp>
        <p:nvSpPr>
          <p:cNvPr id="10" name="Curved Up Arrow 9"/>
          <p:cNvSpPr/>
          <p:nvPr/>
        </p:nvSpPr>
        <p:spPr>
          <a:xfrm flipH="1">
            <a:off x="3446072" y="4827681"/>
            <a:ext cx="816792" cy="477653"/>
          </a:xfrm>
          <a:prstGeom prst="curved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Oval 8"/>
              <p:cNvSpPr/>
              <p:nvPr/>
            </p:nvSpPr>
            <p:spPr>
              <a:xfrm>
                <a:off x="3668276" y="4408219"/>
                <a:ext cx="612559" cy="61256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 xmlns="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Oval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8276" y="4408219"/>
                <a:ext cx="612559" cy="612560"/>
              </a:xfrm>
              <a:prstGeom prst="ellipse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5974805" y="5963120"/>
            <a:ext cx="1850457" cy="375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Positron Detector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 flipH="1" flipV="1">
            <a:off x="7225927" y="3951019"/>
            <a:ext cx="808580" cy="4572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7132425" y="4288055"/>
            <a:ext cx="902082" cy="30529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7132425" y="4709576"/>
            <a:ext cx="902082" cy="984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8221015" y="3501100"/>
            <a:ext cx="29974" cy="22475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 flipV="1">
            <a:off x="8387194" y="3501100"/>
            <a:ext cx="29974" cy="22475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 flipV="1">
            <a:off x="8545585" y="3501100"/>
            <a:ext cx="29974" cy="22475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 flipV="1">
            <a:off x="8710591" y="3501100"/>
            <a:ext cx="29974" cy="22475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 flipV="1">
            <a:off x="8880484" y="3501100"/>
            <a:ext cx="29974" cy="22475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 flipV="1">
            <a:off x="9075999" y="3501100"/>
            <a:ext cx="29974" cy="22475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7301058" y="4909937"/>
            <a:ext cx="733449" cy="29144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9105973" y="4524910"/>
            <a:ext cx="1720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Sample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8047842" y="5714662"/>
            <a:ext cx="2127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Transverse external B-field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435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 xmlns="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μSR</m:t>
                    </m:r>
                  </m:oMath>
                </a14:m>
                <a:r>
                  <a:rPr lang="en-US" dirty="0" smtClean="0"/>
                  <a:t> in Superconductivity</a:t>
                </a:r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b="-231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97280" y="1845733"/>
                <a:ext cx="10058400" cy="2371159"/>
              </a:xfrm>
            </p:spPr>
            <p:txBody>
              <a:bodyPr>
                <a:normAutofit/>
              </a:bodyPr>
              <a:lstStyle/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dirty="0" smtClean="0"/>
                  <a:t>Detect penetration depth (B-field penetration in superconductors) </a:t>
                </a:r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en-US" dirty="0" smtClean="0"/>
                  <a:t>Relaxation rate of muons is proportional to penetration depth</a:t>
                </a:r>
              </a:p>
              <a:p>
                <a:pPr lvl="2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 xmlns="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𝑜𝑣𝑒𝑟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𝑎𝑙𝑙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</m:d>
                          </m:e>
                        </m:acc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≈0.0609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dirty="0" smtClean="0"/>
              </a:p>
              <a:p>
                <a:pPr lvl="2">
                  <a:buFont typeface="Wingdings" panose="05000000000000000000" pitchFamily="2" charset="2"/>
                  <a:buChar char="Ø"/>
                </a:pPr>
                <a:r>
                  <a:rPr lang="en-US" dirty="0" smtClean="0"/>
                  <a:t>Long penetration depth = less magnetic field variation in sample</a:t>
                </a:r>
              </a:p>
              <a:p>
                <a:pPr marL="384048" lvl="2" indent="0">
                  <a:buNone/>
                </a:pPr>
                <a:endParaRPr lang="en-US" dirty="0" smtClean="0"/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dirty="0" smtClean="0"/>
                  <a:t>Magnetic Vortices distribution </a:t>
                </a:r>
              </a:p>
              <a:p>
                <a:pPr marL="201168" lvl="1" indent="0">
                  <a:buNone/>
                </a:pPr>
                <a:endParaRPr lang="en-US" dirty="0"/>
              </a:p>
              <a:p>
                <a:pPr marL="201168" lvl="1" indent="0">
                  <a:buNone/>
                </a:pPr>
                <a:endParaRPr lang="en-US" dirty="0" smtClean="0"/>
              </a:p>
              <a:p>
                <a:pPr marL="201168" lvl="1" indent="0">
                  <a:buNone/>
                </a:pPr>
                <a:endParaRPr lang="en-US" dirty="0"/>
              </a:p>
              <a:p>
                <a:pPr marL="201168" lvl="1" indent="0">
                  <a:buNone/>
                </a:pPr>
                <a:endParaRPr lang="en-US" dirty="0" smtClean="0"/>
              </a:p>
              <a:p>
                <a:pPr marL="201168" lvl="1" indent="0">
                  <a:buNone/>
                </a:pPr>
                <a:endParaRPr lang="en-US" dirty="0"/>
              </a:p>
              <a:p>
                <a:pPr marL="201168" lvl="1" indent="0">
                  <a:buNone/>
                </a:pPr>
                <a:endParaRPr lang="en-US" dirty="0" smtClean="0"/>
              </a:p>
              <a:p>
                <a:pPr marL="201168" lvl="1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7280" y="1845733"/>
                <a:ext cx="10058400" cy="2371159"/>
              </a:xfrm>
              <a:blipFill rotWithShape="0">
                <a:blip r:embed="rId3"/>
                <a:stretch>
                  <a:fillRect l="-1455" t="-28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097280" y="5965794"/>
            <a:ext cx="9197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Spin-Polarized Muons in Condensed Matter Physics</a:t>
            </a:r>
            <a:r>
              <a:rPr lang="en-US" sz="1400" dirty="0" smtClean="0"/>
              <a:t>, S.J. Blundell, Contemp.Phys.40:175-192 (2002)</a:t>
            </a:r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172" y="2646421"/>
            <a:ext cx="4177831" cy="3140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786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1193534" y="276726"/>
                <a:ext cx="10058400" cy="1450757"/>
              </a:xfrm>
            </p:spPr>
            <p:txBody>
              <a:bodyPr>
                <a:normAutofit/>
              </a:bodyPr>
              <a:lstStyle/>
              <a:p>
                <a:r>
                  <a:rPr lang="en-US" sz="4400" dirty="0" smtClean="0"/>
                  <a:t>A Muon Spin Relaxation</a:t>
                </a:r>
                <a:br>
                  <a:rPr lang="en-US" sz="4400" dirty="0" smtClean="0"/>
                </a:br>
                <a:r>
                  <a:rPr lang="en-US" sz="4400" dirty="0" smtClean="0"/>
                  <a:t>Study on </a:t>
                </a:r>
                <a14:m>
                  <m:oMath xmlns:m="http://schemas.openxmlformats.org/officeDocument/2006/math" xmlns="">
                    <m:r>
                      <m:rPr>
                        <m:sty m:val="p"/>
                      </m:rPr>
                      <a:rPr lang="en-US" sz="4400" b="0" i="0" smtClean="0">
                        <a:latin typeface="Cambria Math" panose="02040503050406030204" pitchFamily="18" charset="0"/>
                      </a:rPr>
                      <m:t>LaFeAs</m:t>
                    </m:r>
                    <m:sSub>
                      <m:sSubPr>
                        <m:ctrlPr>
                          <a:rPr lang="en-US" sz="4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</a:rPr>
                          <m:t>O</m:t>
                        </m:r>
                      </m:e>
                      <m:sub>
                        <m:r>
                          <a:rPr lang="en-US" sz="4400" b="0" i="0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sub>
                    </m:sSub>
                    <m:sSub>
                      <m:sSubPr>
                        <m:ctrlPr>
                          <a:rPr lang="en-US" sz="4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sub>
                    </m:sSub>
                  </m:oMath>
                </a14:m>
                <a:endParaRPr lang="en-US" sz="44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193534" y="276726"/>
                <a:ext cx="10058400" cy="1450757"/>
              </a:xfrm>
              <a:blipFill rotWithShape="0">
                <a:blip r:embed="rId2"/>
                <a:stretch>
                  <a:fillRect l="-2485" b="-205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126" y="449635"/>
            <a:ext cx="5000258" cy="58518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193534" y="1852863"/>
                <a:ext cx="54864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 xmlns="">
                    <m:r>
                      <m:rPr>
                        <m:sty m:val="p"/>
                      </m:rPr>
                      <a:rPr lang="en-US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μSR</m:t>
                    </m:r>
                  </m:oMath>
                </a14:m>
                <a:r>
                  <a:rPr lang="en-US" dirty="0" smtClean="0"/>
                  <a:t> reveals magnetic property of Iron-based high Tc superconductor as experimenter changes doping ratio of oxypnictides (Oxygen &amp; Fluorine) </a:t>
                </a: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534" y="1852863"/>
                <a:ext cx="5486400" cy="1200329"/>
              </a:xfrm>
              <a:prstGeom prst="rect">
                <a:avLst/>
              </a:prstGeom>
              <a:blipFill rotWithShape="0">
                <a:blip r:embed="rId4"/>
                <a:stretch>
                  <a:fillRect l="-1000" t="-3046" r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193534" y="3053192"/>
            <a:ext cx="53997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study found: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/>
              <a:t>Weak T-dependence of superfluid density below Tc/3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/>
              <a:t>F-doping suppresses availability of SC ground states (spin-density state)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/>
              <a:t>Quantitative measurement of penetration depth 254 nm for x = 0.1, 364 nm for x = 0.075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/>
              <a:t>Very dilute superfluid</a:t>
            </a:r>
          </a:p>
        </p:txBody>
      </p:sp>
    </p:spTree>
    <p:extLst>
      <p:ext uri="{BB962C8B-B14F-4D97-AF65-F5344CB8AC3E}">
        <p14:creationId xmlns:p14="http://schemas.microsoft.com/office/powerpoint/2010/main" val="4070478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Lepton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54850"/>
            <a:ext cx="10058400" cy="40233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Muon is a heavier version of electron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Muon is unstable with life time ~ 2.2 microsecond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1026" name="Picture 2" descr="http://www.controlyourcash.com/wp-content/uploads/2013/07/1000px-Standard_Model_of_Elementary_Particles.svg_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7464" y="1011981"/>
            <a:ext cx="4622832" cy="5006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47712" y="6135999"/>
            <a:ext cx="79987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Image from http://www.controlyourcash.com/wp-content/uploads/2013/07/1000px-Standard_Model_of_Elementary_Particles.svg_.png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6456287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Create Muon?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23049"/>
            <a:ext cx="6112719" cy="2445088"/>
          </a:xfrm>
        </p:spPr>
        <p:txBody>
          <a:bodyPr/>
          <a:lstStyle/>
          <a:p>
            <a:r>
              <a:rPr lang="en-US" dirty="0" smtClean="0"/>
              <a:t>We need Pion first.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2050" name="Picture 2" descr="http://upload.wikimedia.org/wikipedia/commons/thumb/6/69/PiPlus_muon_decay.svg/2000px-PiPlus_muon_decay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639" y="2408974"/>
            <a:ext cx="5239693" cy="2774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upload.wikimedia.org/wikipedia/commons/thumb/6/62/Quark_structure_pion.svg/2000px-Quark_structure_pion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8" y="2231994"/>
            <a:ext cx="3128379" cy="3128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45980" y="6054571"/>
            <a:ext cx="75460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Image from http://upload.wikimedia.org/wikipedia/commons/thumb/6/62/Quark_structure_pion.svg/2000px-Quark_structure_pion.svg.png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0455243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Create Muon?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23049"/>
            <a:ext cx="6112719" cy="2445088"/>
          </a:xfrm>
        </p:spPr>
        <p:txBody>
          <a:bodyPr/>
          <a:lstStyle/>
          <a:p>
            <a:r>
              <a:rPr lang="en-US" dirty="0" smtClean="0"/>
              <a:t>We need Pion first. How to create pion then?!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2052" name="Picture 4" descr="http://upload.wikimedia.org/wikipedia/commons/thumb/6/62/Quark_structure_pion.svg/2000px-Quark_structure_pion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8" y="2231994"/>
            <a:ext cx="3128379" cy="3128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59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Create Muon?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23049"/>
            <a:ext cx="6112719" cy="2445088"/>
          </a:xfrm>
        </p:spPr>
        <p:txBody>
          <a:bodyPr/>
          <a:lstStyle/>
          <a:p>
            <a:r>
              <a:rPr lang="en-US" dirty="0" smtClean="0"/>
              <a:t>We need Pion first. How to create pion then?!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2052" name="Picture 4" descr="http://upload.wikimedia.org/wikipedia/commons/thumb/6/62/Quark_structure_pion.svg/2000px-Quark_structure_pion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8" y="2231994"/>
            <a:ext cx="3128379" cy="3128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225659" y="2768594"/>
                <a:ext cx="473039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 xmlns="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Proton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Proton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→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Proton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Neutron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14:m>
                  <m:oMathPara xmlns:m="http://schemas.openxmlformats.org/officeDocument/2006/math" xmlns="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Proton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Neutron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→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Neutron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Neutron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5659" y="2768594"/>
                <a:ext cx="4730398" cy="553998"/>
              </a:xfrm>
              <a:prstGeom prst="rect">
                <a:avLst/>
              </a:prstGeom>
              <a:blipFill rotWithShape="0">
                <a:blip r:embed="rId4"/>
                <a:stretch>
                  <a:fillRect l="-644" b="-32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 descr="http://myriverside.sd43.bc.ca/isaiahk-2013/files/2014/10/6745357_orig-2fcrpfj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6335" y="3606694"/>
            <a:ext cx="2181348" cy="2186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ight Arrow 4"/>
          <p:cNvSpPr/>
          <p:nvPr/>
        </p:nvSpPr>
        <p:spPr>
          <a:xfrm>
            <a:off x="6220585" y="4495817"/>
            <a:ext cx="1793289" cy="4083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968068" y="4378578"/>
            <a:ext cx="2095130" cy="381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Pion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100" name="Picture 4" descr="http://education.jlab.org/glossary/proton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871" y="4268137"/>
            <a:ext cx="783253" cy="783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220585" y="4904189"/>
            <a:ext cx="1884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600~800 MeV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646851" y="5708082"/>
            <a:ext cx="14293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Carbon Atom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948657" y="6078573"/>
            <a:ext cx="68180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Image from http://myriverside.sd43.bc.ca/isaiahk-2013/files/2014/10/6745357_orig-2fcrpfj.png</a:t>
            </a:r>
            <a:endParaRPr lang="en-US" sz="1000" dirty="0"/>
          </a:p>
        </p:txBody>
      </p:sp>
      <p:sp>
        <p:nvSpPr>
          <p:cNvPr id="10" name="TextBox 9"/>
          <p:cNvSpPr txBox="1"/>
          <p:nvPr/>
        </p:nvSpPr>
        <p:spPr>
          <a:xfrm>
            <a:off x="5205297" y="5996935"/>
            <a:ext cx="39153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Why carbon?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287136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Muon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Once we have muon, we launch them into our sample. </a:t>
            </a:r>
          </a:p>
          <a:p>
            <a:endParaRPr lang="en-US" dirty="0"/>
          </a:p>
        </p:txBody>
      </p:sp>
      <p:pic>
        <p:nvPicPr>
          <p:cNvPr id="6146" name="Picture 2" descr="http://upload.wikimedia.org/wikipedia/commons/e/e9/Sodium-chloride-3D-ionic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094" y="2350428"/>
            <a:ext cx="3179292" cy="3013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924665" y="3718914"/>
                <a:ext cx="3171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 xmlns="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4665" y="3718914"/>
                <a:ext cx="317138" cy="276999"/>
              </a:xfrm>
              <a:prstGeom prst="rect">
                <a:avLst/>
              </a:prstGeom>
              <a:blipFill rotWithShape="0">
                <a:blip r:embed="rId3"/>
                <a:stretch>
                  <a:fillRect l="-19231" r="-3846" b="-2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 flipV="1">
            <a:off x="4518734" y="3857412"/>
            <a:ext cx="2361460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097280" y="5001781"/>
            <a:ext cx="55219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Muons lose their kinetic energy very quickly to inelastic scattering with electrons, electron capture, and ionization of atom.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518734" y="3995913"/>
            <a:ext cx="2361460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4518734" y="4134414"/>
            <a:ext cx="2361460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4518734" y="4272915"/>
            <a:ext cx="2361460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4518734" y="4411415"/>
            <a:ext cx="2361460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4518734" y="3164909"/>
            <a:ext cx="2361460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4518734" y="3303410"/>
            <a:ext cx="2361460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4518734" y="3441911"/>
            <a:ext cx="2361460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4518734" y="3580412"/>
            <a:ext cx="2361460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4518734" y="3718912"/>
            <a:ext cx="2361460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097280" y="5925111"/>
            <a:ext cx="6809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Muons stop uniformly in sample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920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rved Right Arrow 11"/>
          <p:cNvSpPr/>
          <p:nvPr/>
        </p:nvSpPr>
        <p:spPr>
          <a:xfrm>
            <a:off x="9886506" y="4737115"/>
            <a:ext cx="1204921" cy="79217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Muons come to rest (At lattice site)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97280" y="1845734"/>
                <a:ext cx="10058400" cy="217882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 smtClean="0"/>
                  <a:t>Muon decays into positron, electron neutrino, and anti-muon neutrino </a:t>
                </a:r>
              </a:p>
              <a:p>
                <a14:m>
                  <m:oMath xmlns:m="http://schemas.openxmlformats.org/officeDocument/2006/math" xmlns="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 → 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 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𝜐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   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The key is emission direction of positron. </a:t>
                </a:r>
              </a:p>
              <a:p>
                <a:r>
                  <a:rPr lang="en-US" dirty="0" smtClean="0"/>
                  <a:t>Due to violation of parity in weak interaction, the positron emission is anisotropic. 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7280" y="1845734"/>
                <a:ext cx="10058400" cy="2178820"/>
              </a:xfrm>
              <a:blipFill rotWithShape="0">
                <a:blip r:embed="rId2"/>
                <a:stretch>
                  <a:fillRect l="-606" t="-42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1003" y="4181614"/>
                <a:ext cx="8073353" cy="6298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 xmlns="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Simplified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Probabilty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of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Positron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Emission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→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𝑊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=1+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𝐶𝑜𝑠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003" y="4181614"/>
                <a:ext cx="8073353" cy="62985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097280" y="5383720"/>
            <a:ext cx="10599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/>
              <a:t>The intensity of emission is angle and time dependent on spin polarization direction of muon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/>
              <a:t>Positron signal is strongest along the direction of muon polarization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Up Arrow 7"/>
              <p:cNvSpPr/>
              <p:nvPr/>
            </p:nvSpPr>
            <p:spPr>
              <a:xfrm>
                <a:off x="10360241" y="3609004"/>
                <a:ext cx="585926" cy="1145219"/>
              </a:xfrm>
              <a:prstGeom prst="upArrow">
                <a:avLst/>
              </a:prstGeom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 xmlns="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⃑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Up Arrow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0241" y="3609004"/>
                <a:ext cx="585926" cy="1145219"/>
              </a:xfrm>
              <a:prstGeom prst="upArrow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val 6"/>
              <p:cNvSpPr/>
              <p:nvPr/>
            </p:nvSpPr>
            <p:spPr>
              <a:xfrm>
                <a:off x="10333608" y="4554245"/>
                <a:ext cx="639192" cy="58592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 xmlns="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Oval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3608" y="4554245"/>
                <a:ext cx="639192" cy="585926"/>
              </a:xfrm>
              <a:prstGeom prst="ellipse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>
            <a:stCxn id="7" idx="1"/>
          </p:cNvCxnSpPr>
          <p:nvPr/>
        </p:nvCxnSpPr>
        <p:spPr>
          <a:xfrm flipH="1" flipV="1">
            <a:off x="9632272" y="3897297"/>
            <a:ext cx="794944" cy="7427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204882" y="4147637"/>
                <a:ext cx="2840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 xmlns="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4882" y="4147637"/>
                <a:ext cx="284085" cy="369332"/>
              </a:xfrm>
              <a:prstGeom prst="rect">
                <a:avLst/>
              </a:prstGeom>
              <a:blipFill rotWithShape="0">
                <a:blip r:embed="rId6"/>
                <a:stretch>
                  <a:fillRect r="-6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4692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Up Arrow 12"/>
          <p:cNvSpPr/>
          <p:nvPr/>
        </p:nvSpPr>
        <p:spPr>
          <a:xfrm>
            <a:off x="5598548" y="3617862"/>
            <a:ext cx="925630" cy="1455514"/>
          </a:xfrm>
          <a:prstGeom prst="up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How did Muon get Polarized?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Parity Violation in Weak Interaction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864018"/>
            <a:ext cx="3731556" cy="4022725"/>
          </a:xfrm>
        </p:spPr>
      </p:pic>
      <p:sp>
        <p:nvSpPr>
          <p:cNvPr id="5" name="TextBox 4"/>
          <p:cNvSpPr txBox="1"/>
          <p:nvPr/>
        </p:nvSpPr>
        <p:spPr>
          <a:xfrm>
            <a:off x="1097280" y="5886743"/>
            <a:ext cx="68091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smtClean="0"/>
              <a:t>Observations of the Failure of Conservation of Parity and Charge Conjugation in Meson Decays</a:t>
            </a:r>
            <a:r>
              <a:rPr lang="en-US" sz="1100" dirty="0" smtClean="0"/>
              <a:t>, R.L. Garwin, L.M. Lederman, M. </a:t>
            </a:r>
            <a:r>
              <a:rPr lang="en-US" sz="1100" dirty="0" err="1" smtClean="0"/>
              <a:t>Weinrich</a:t>
            </a:r>
            <a:r>
              <a:rPr lang="en-US" sz="1100" dirty="0" smtClean="0"/>
              <a:t>, Phys.Rev.105, 1415 (1957)</a:t>
            </a:r>
            <a:endParaRPr lang="en-US" sz="1100" dirty="0"/>
          </a:p>
        </p:txBody>
      </p:sp>
      <p:sp>
        <p:nvSpPr>
          <p:cNvPr id="7" name="Rectangle 6"/>
          <p:cNvSpPr/>
          <p:nvPr/>
        </p:nvSpPr>
        <p:spPr>
          <a:xfrm>
            <a:off x="1097280" y="4847208"/>
            <a:ext cx="3731556" cy="5237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442012" y="2166151"/>
            <a:ext cx="47140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My understanding is that: </a:t>
            </a:r>
          </a:p>
          <a:p>
            <a:r>
              <a:rPr lang="en-US" dirty="0" smtClean="0"/>
              <a:t>If parity conserves, muons are able to adapt various spin direction along with direction of motion. (Symmetric under flipping of spatial coordinates)</a:t>
            </a:r>
            <a:endParaRPr lang="en-US" dirty="0"/>
          </a:p>
        </p:txBody>
      </p:sp>
      <p:sp>
        <p:nvSpPr>
          <p:cNvPr id="10" name="Up Arrow 9"/>
          <p:cNvSpPr/>
          <p:nvPr/>
        </p:nvSpPr>
        <p:spPr>
          <a:xfrm>
            <a:off x="5914881" y="3815862"/>
            <a:ext cx="292963" cy="72796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5755085" y="4403324"/>
            <a:ext cx="612559" cy="6125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Up Arrow 16"/>
          <p:cNvSpPr/>
          <p:nvPr/>
        </p:nvSpPr>
        <p:spPr>
          <a:xfrm>
            <a:off x="7055965" y="3617862"/>
            <a:ext cx="925630" cy="1455514"/>
          </a:xfrm>
          <a:prstGeom prst="up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Up Arrow 17"/>
          <p:cNvSpPr/>
          <p:nvPr/>
        </p:nvSpPr>
        <p:spPr>
          <a:xfrm rot="10800000">
            <a:off x="7372298" y="4861160"/>
            <a:ext cx="292963" cy="72796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</a:t>
            </a:r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7212502" y="4403324"/>
            <a:ext cx="612559" cy="6125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1626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Up Arrow 12"/>
          <p:cNvSpPr/>
          <p:nvPr/>
        </p:nvSpPr>
        <p:spPr>
          <a:xfrm>
            <a:off x="1741965" y="3500927"/>
            <a:ext cx="925630" cy="1455514"/>
          </a:xfrm>
          <a:prstGeom prst="up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How did Muon get Polarized?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Parity Violation in Weak Interaction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97280" y="5886743"/>
            <a:ext cx="68091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smtClean="0"/>
              <a:t>Observations of the Failure of Conservation of Parity and Charge Conjugation in Meson Decays</a:t>
            </a:r>
            <a:r>
              <a:rPr lang="en-US" sz="1100" dirty="0" smtClean="0"/>
              <a:t>, R.L. Garwin, L.M. Lederman, M. </a:t>
            </a:r>
            <a:r>
              <a:rPr lang="en-US" sz="1100" dirty="0" err="1" smtClean="0"/>
              <a:t>Weinrich</a:t>
            </a:r>
            <a:r>
              <a:rPr lang="en-US" sz="1100" dirty="0" smtClean="0"/>
              <a:t>, Phys.Rev.105, 1415 (1957)</a:t>
            </a:r>
            <a:endParaRPr lang="en-US" sz="1100" dirty="0"/>
          </a:p>
        </p:txBody>
      </p:sp>
      <p:sp>
        <p:nvSpPr>
          <p:cNvPr id="10" name="Up Arrow 9"/>
          <p:cNvSpPr/>
          <p:nvPr/>
        </p:nvSpPr>
        <p:spPr>
          <a:xfrm>
            <a:off x="2058298" y="3698927"/>
            <a:ext cx="292963" cy="72796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1898502" y="4286389"/>
            <a:ext cx="612559" cy="6125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Up Arrow 16"/>
          <p:cNvSpPr/>
          <p:nvPr/>
        </p:nvSpPr>
        <p:spPr>
          <a:xfrm>
            <a:off x="3199382" y="3500927"/>
            <a:ext cx="925630" cy="1455514"/>
          </a:xfrm>
          <a:prstGeom prst="up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Up Arrow 17"/>
          <p:cNvSpPr/>
          <p:nvPr/>
        </p:nvSpPr>
        <p:spPr>
          <a:xfrm rot="10800000">
            <a:off x="3515715" y="4744225"/>
            <a:ext cx="292963" cy="72796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</a:t>
            </a:r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3355919" y="4286389"/>
            <a:ext cx="612559" cy="6125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97280" y="2074277"/>
            <a:ext cx="402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If parity does not conserve, we get a specific spin direction along a direction of motion. In </a:t>
            </a:r>
            <a:r>
              <a:rPr lang="en-US" dirty="0" err="1" smtClean="0"/>
              <a:t>Muon’s</a:t>
            </a:r>
            <a:r>
              <a:rPr lang="en-US" dirty="0" smtClean="0"/>
              <a:t> case, we get this: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 rot="2700000">
            <a:off x="2165349" y="3103994"/>
            <a:ext cx="135012" cy="243021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-2700000">
            <a:off x="2193511" y="3103995"/>
            <a:ext cx="135012" cy="243021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534933" y="3755902"/>
            <a:ext cx="47430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Along a direction, all muons are polarized in 1 particular spin direction. And also, spin direction is also opposite of translational momentum direction of the muon.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9685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463</TotalTime>
  <Words>952</Words>
  <Application>Microsoft Macintosh PowerPoint</Application>
  <PresentationFormat>Custom</PresentationFormat>
  <Paragraphs>104</Paragraphs>
  <Slides>14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Retrospect</vt:lpstr>
      <vt:lpstr>Muon Spin Relaxation</vt:lpstr>
      <vt:lpstr>Lepton </vt:lpstr>
      <vt:lpstr>How to Create Muon?</vt:lpstr>
      <vt:lpstr>How to Create Muon?</vt:lpstr>
      <vt:lpstr>How to Create Muon?</vt:lpstr>
      <vt:lpstr>Muon Implementation</vt:lpstr>
      <vt:lpstr>Muons come to rest (At lattice site)</vt:lpstr>
      <vt:lpstr>How did Muon get Polarized?  Parity Violation in Weak Interaction</vt:lpstr>
      <vt:lpstr>How did Muon get Polarized?  Parity Violation in Weak Interaction</vt:lpstr>
      <vt:lpstr>Larmor Precession and Relaxation</vt:lpstr>
      <vt:lpstr>Three Type of Experiments</vt:lpstr>
      <vt:lpstr>Tranverse Field μSR</vt:lpstr>
      <vt:lpstr>μSR in Superconductivity</vt:lpstr>
      <vt:lpstr>A Muon Spin Relaxation Study on LaFeAsO_(1-x) F_x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Muon Spin Relaxation</dc:title>
  <dc:creator>Calvin</dc:creator>
  <cp:lastModifiedBy>UCSD Physics</cp:lastModifiedBy>
  <cp:revision>26</cp:revision>
  <dcterms:created xsi:type="dcterms:W3CDTF">2014-12-14T00:50:40Z</dcterms:created>
  <dcterms:modified xsi:type="dcterms:W3CDTF">2014-12-17T02:01:51Z</dcterms:modified>
</cp:coreProperties>
</file>